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7" r:id="rId3"/>
    <p:sldId id="298" r:id="rId4"/>
    <p:sldId id="272" r:id="rId5"/>
    <p:sldId id="273" r:id="rId6"/>
    <p:sldId id="274" r:id="rId7"/>
    <p:sldId id="289" r:id="rId8"/>
    <p:sldId id="287" r:id="rId9"/>
    <p:sldId id="258" r:id="rId10"/>
    <p:sldId id="259" r:id="rId11"/>
    <p:sldId id="260" r:id="rId12"/>
    <p:sldId id="263" r:id="rId13"/>
    <p:sldId id="261" r:id="rId14"/>
    <p:sldId id="262" r:id="rId15"/>
    <p:sldId id="264" r:id="rId16"/>
    <p:sldId id="266" r:id="rId17"/>
    <p:sldId id="265" r:id="rId18"/>
    <p:sldId id="267" r:id="rId19"/>
    <p:sldId id="268" r:id="rId20"/>
    <p:sldId id="269" r:id="rId21"/>
    <p:sldId id="296" r:id="rId22"/>
    <p:sldId id="286" r:id="rId23"/>
    <p:sldId id="290" r:id="rId24"/>
    <p:sldId id="291" r:id="rId25"/>
    <p:sldId id="284" r:id="rId26"/>
    <p:sldId id="292" r:id="rId27"/>
    <p:sldId id="300" r:id="rId28"/>
    <p:sldId id="279" r:id="rId29"/>
    <p:sldId id="293" r:id="rId30"/>
    <p:sldId id="294" r:id="rId31"/>
    <p:sldId id="283" r:id="rId32"/>
    <p:sldId id="285" r:id="rId33"/>
    <p:sldId id="295" r:id="rId34"/>
    <p:sldId id="257" r:id="rId35"/>
    <p:sldId id="281" r:id="rId36"/>
    <p:sldId id="29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3A4A74-BB49-42F1-8175-7D02CE53F47A}">
          <p14:sldIdLst>
            <p14:sldId id="256"/>
            <p14:sldId id="297"/>
            <p14:sldId id="298"/>
            <p14:sldId id="272"/>
            <p14:sldId id="273"/>
            <p14:sldId id="274"/>
            <p14:sldId id="289"/>
            <p14:sldId id="287"/>
            <p14:sldId id="258"/>
            <p14:sldId id="259"/>
            <p14:sldId id="260"/>
            <p14:sldId id="263"/>
            <p14:sldId id="261"/>
            <p14:sldId id="262"/>
            <p14:sldId id="264"/>
            <p14:sldId id="266"/>
            <p14:sldId id="265"/>
            <p14:sldId id="267"/>
            <p14:sldId id="268"/>
            <p14:sldId id="269"/>
            <p14:sldId id="296"/>
            <p14:sldId id="286"/>
          </p14:sldIdLst>
        </p14:section>
        <p14:section name="Сбор информации" id="{B5247D17-5E35-4DD8-ABEB-145833BC6FA5}">
          <p14:sldIdLst>
            <p14:sldId id="290"/>
            <p14:sldId id="291"/>
            <p14:sldId id="284"/>
            <p14:sldId id="292"/>
            <p14:sldId id="300"/>
            <p14:sldId id="279"/>
            <p14:sldId id="293"/>
            <p14:sldId id="294"/>
            <p14:sldId id="283"/>
            <p14:sldId id="285"/>
            <p14:sldId id="295"/>
            <p14:sldId id="257"/>
            <p14:sldId id="281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7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5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7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9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3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2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1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6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2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2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F3D1-2C56-440B-B533-C03F1D925F77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2977-752E-4F92-A59A-557ED81BE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087AA-569B-4EFE-8474-7DAAE5923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466" y="1122363"/>
            <a:ext cx="10193867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Базовые понятия интернет маркетинга. Создание маркетинговой стратегии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609CBE-5F37-4BA7-8F8A-F1AB3381B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000" y="4855105"/>
            <a:ext cx="9144000" cy="834495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rgbClr val="C00000"/>
                </a:solidFill>
              </a:rPr>
              <a:t>Автор: Криворучко Назар</a:t>
            </a:r>
          </a:p>
        </p:txBody>
      </p:sp>
      <p:pic>
        <p:nvPicPr>
          <p:cNvPr id="10248" name="Picture 8" descr="Картинки по запросу маркетинг">
            <a:extLst>
              <a:ext uri="{FF2B5EF4-FFF2-40B4-BE49-F238E27FC236}">
                <a16:creationId xmlns:a16="http://schemas.microsoft.com/office/drawing/2014/main" id="{7F1EB60F-60FE-44CB-BA4D-0790486A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" y="3509963"/>
            <a:ext cx="6282267" cy="314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9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64EDE-20A1-4DF4-B858-90E898EE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013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Контекстная реклама (</a:t>
            </a:r>
            <a:r>
              <a:rPr lang="en-US" b="1" dirty="0">
                <a:solidFill>
                  <a:srgbClr val="C00000"/>
                </a:solidFill>
              </a:rPr>
              <a:t>Pay Per Click)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06B051-E3CB-431E-A2E0-92A678B9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82" b="44095"/>
          <a:stretch/>
        </p:blipFill>
        <p:spPr>
          <a:xfrm>
            <a:off x="1366829" y="1492576"/>
            <a:ext cx="9176925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1FF0C-BB2A-4B30-AF67-423C72B3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2000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Контекстно – Медийная сеть</a:t>
            </a:r>
          </a:p>
        </p:txBody>
      </p:sp>
      <p:pic>
        <p:nvPicPr>
          <p:cNvPr id="4098" name="Picture 2" descr="OkBhZ5O">
            <a:extLst>
              <a:ext uri="{FF2B5EF4-FFF2-40B4-BE49-F238E27FC236}">
                <a16:creationId xmlns:a16="http://schemas.microsoft.com/office/drawing/2014/main" id="{0698BD49-9C5F-4E87-BC50-E828E840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343224"/>
            <a:ext cx="8318500" cy="53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2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08BFA-1174-41D9-B20F-D9A91BD1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Медийная реклама (баннерная)</a:t>
            </a:r>
          </a:p>
        </p:txBody>
      </p:sp>
      <p:pic>
        <p:nvPicPr>
          <p:cNvPr id="6146" name="Picture 2" descr="ndoMsyW">
            <a:extLst>
              <a:ext uri="{FF2B5EF4-FFF2-40B4-BE49-F238E27FC236}">
                <a16:creationId xmlns:a16="http://schemas.microsoft.com/office/drawing/2014/main" id="{A0A0BE30-8E2C-447A-9062-9E583878BA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313530"/>
            <a:ext cx="7416800" cy="52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0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3A5D7-E7D4-434A-B176-2864A750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16511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Ремаркетинг</a:t>
            </a:r>
          </a:p>
        </p:txBody>
      </p:sp>
      <p:pic>
        <p:nvPicPr>
          <p:cNvPr id="5122" name="Picture 2" descr="Wl6CsKk">
            <a:extLst>
              <a:ext uri="{FF2B5EF4-FFF2-40B4-BE49-F238E27FC236}">
                <a16:creationId xmlns:a16="http://schemas.microsoft.com/office/drawing/2014/main" id="{0A40FCBB-4230-459B-8BF7-5EFF8FFD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1" y="1490680"/>
            <a:ext cx="9094788" cy="48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9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5AD0B-8DD1-4BA0-8308-59E0735B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Поисковое продвижение (</a:t>
            </a:r>
            <a:r>
              <a:rPr lang="en-US" sz="5400" b="1" dirty="0">
                <a:solidFill>
                  <a:schemeClr val="bg1"/>
                </a:solidFill>
              </a:rPr>
              <a:t>SEO)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822F-A7F6-44ED-A557-D089A549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Социальные сети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SMM</a:t>
            </a:r>
            <a:r>
              <a:rPr lang="ru-RU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7170" name="Picture 2" descr="tUA9Tkt">
            <a:extLst>
              <a:ext uri="{FF2B5EF4-FFF2-40B4-BE49-F238E27FC236}">
                <a16:creationId xmlns:a16="http://schemas.microsoft.com/office/drawing/2014/main" id="{0D9D00B3-B55F-4032-A15B-035FB216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69" y="1690688"/>
            <a:ext cx="8221662" cy="47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BB2E7-F720-4CB3-AFB8-BFD48A20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SMO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Картинки по запросу smo">
            <a:extLst>
              <a:ext uri="{FF2B5EF4-FFF2-40B4-BE49-F238E27FC236}">
                <a16:creationId xmlns:a16="http://schemas.microsoft.com/office/drawing/2014/main" id="{D1D0BFE8-0183-4724-973E-FFCCEB7D6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1" y="1601788"/>
            <a:ext cx="11068279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8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056E6-4BC9-4E7C-8871-F51D2EA77F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21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Email - </a:t>
            </a: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маркетинг</a:t>
            </a:r>
          </a:p>
        </p:txBody>
      </p:sp>
      <p:pic>
        <p:nvPicPr>
          <p:cNvPr id="8194" name="Picture 2" descr="Картинки по запросу email маркетинг">
            <a:extLst>
              <a:ext uri="{FF2B5EF4-FFF2-40B4-BE49-F238E27FC236}">
                <a16:creationId xmlns:a16="http://schemas.microsoft.com/office/drawing/2014/main" id="{FD9AD04C-BEE4-40C6-9EE8-45EA91A143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207" y="1933222"/>
            <a:ext cx="4989586" cy="413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3FE872-CD06-4524-8EEC-7646BE9DD4E4}"/>
              </a:ext>
            </a:extLst>
          </p:cNvPr>
          <p:cNvSpPr/>
          <p:nvPr/>
        </p:nvSpPr>
        <p:spPr>
          <a:xfrm>
            <a:off x="355600" y="1540639"/>
            <a:ext cx="11448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459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AA2130-8DF0-4614-821E-717E216C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885825"/>
            <a:ext cx="49911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Аффилированный маркетинг</a:t>
            </a:r>
            <a:r>
              <a:rPr lang="ru-RU" dirty="0"/>
              <a:t> – вид продвижения, когда партнер получит вознаграждение за каждого привлеченного клиента. Вы можете объединить свои рекламные усилия, чтобы удовлетворить целый комплекс запросов потребителя.</a:t>
            </a:r>
          </a:p>
        </p:txBody>
      </p:sp>
      <p:pic>
        <p:nvPicPr>
          <p:cNvPr id="10242" name="Picture 2" descr="Картинки по запросу аффилированный маркетинг">
            <a:extLst>
              <a:ext uri="{FF2B5EF4-FFF2-40B4-BE49-F238E27FC236}">
                <a16:creationId xmlns:a16="http://schemas.microsoft.com/office/drawing/2014/main" id="{B85E55E5-C159-4D8D-83FA-F410AEE2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027906"/>
            <a:ext cx="6254750" cy="469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5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69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проект маркетинг">
            <a:extLst>
              <a:ext uri="{FF2B5EF4-FFF2-40B4-BE49-F238E27FC236}">
                <a16:creationId xmlns:a16="http://schemas.microsoft.com/office/drawing/2014/main" id="{54C80B43-728C-4B21-AF5C-B1A6FBF8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8232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3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81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перерыв">
            <a:extLst>
              <a:ext uri="{FF2B5EF4-FFF2-40B4-BE49-F238E27FC236}">
                <a16:creationId xmlns:a16="http://schemas.microsoft.com/office/drawing/2014/main" id="{929A5E8B-1083-4BBB-9A71-AF13CA08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43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4" y="108508"/>
            <a:ext cx="10515600" cy="1325563"/>
          </a:xfrm>
        </p:spPr>
        <p:txBody>
          <a:bodyPr/>
          <a:lstStyle/>
          <a:p>
            <a:r>
              <a:rPr lang="ru-RU" b="1" dirty="0"/>
              <a:t>Сравним виды рекламы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1744" y="1268760"/>
            <a:ext cx="6221328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/>
              <a:t>«Один миллион вложенный в эффективную рекламу, дает больше, чем десять миллионов, вложенных в неэффективную рекламу»</a:t>
            </a:r>
          </a:p>
          <a:p>
            <a:pPr marL="0" indent="0" algn="r">
              <a:buNone/>
            </a:pPr>
            <a:r>
              <a:rPr lang="ru-RU" sz="2400" dirty="0"/>
              <a:t>Д. </a:t>
            </a:r>
            <a:r>
              <a:rPr lang="ru-RU" sz="2400" dirty="0" err="1"/>
              <a:t>Огилви</a:t>
            </a:r>
            <a:endParaRPr lang="ru-RU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47528" y="2996952"/>
            <a:ext cx="4176464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Offline </a:t>
            </a:r>
            <a:r>
              <a:rPr lang="ru-RU" sz="2400" b="1" dirty="0"/>
              <a:t>реклама</a:t>
            </a:r>
          </a:p>
          <a:p>
            <a:r>
              <a:rPr lang="ru-RU" sz="2400" dirty="0"/>
              <a:t>Формирует спрос</a:t>
            </a:r>
          </a:p>
          <a:p>
            <a:r>
              <a:rPr lang="ru-RU" sz="2400" dirty="0"/>
              <a:t>Большой охват</a:t>
            </a:r>
          </a:p>
          <a:p>
            <a:r>
              <a:rPr lang="ru-RU" sz="2400" dirty="0"/>
              <a:t>Все дороже и все менее эффективна</a:t>
            </a:r>
          </a:p>
          <a:p>
            <a:r>
              <a:rPr lang="ru-RU" sz="2400" dirty="0"/>
              <a:t>Как считать эффективность?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1152" y="2924944"/>
            <a:ext cx="4135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Online </a:t>
            </a:r>
            <a:r>
              <a:rPr lang="ru-RU" sz="2400" b="1" dirty="0"/>
              <a:t>реклама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Удовлетворяет спрос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Можно прогнозировать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Можно считать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Результат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Эффективность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Рентабельность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96752"/>
            <a:ext cx="183509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7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CCE3C-6AC8-4A35-8D04-5897E65C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0" y="595312"/>
            <a:ext cx="8469414" cy="1325563"/>
          </a:xfrm>
        </p:spPr>
        <p:txBody>
          <a:bodyPr/>
          <a:lstStyle/>
          <a:p>
            <a:r>
              <a:rPr lang="ru-RU" b="1" dirty="0"/>
              <a:t>Из каких шагов состоит стратегия?</a:t>
            </a:r>
          </a:p>
        </p:txBody>
      </p:sp>
      <p:pic>
        <p:nvPicPr>
          <p:cNvPr id="2050" name="Picture 2" descr="Картинки по запросу тактика и стратегия">
            <a:extLst>
              <a:ext uri="{FF2B5EF4-FFF2-40B4-BE49-F238E27FC236}">
                <a16:creationId xmlns:a16="http://schemas.microsoft.com/office/drawing/2014/main" id="{9BEBC520-3B00-4043-BFCF-A53E8FCEB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85" y="2238375"/>
            <a:ext cx="6804229" cy="47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89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E9BF8-CA91-40AF-80EB-E2D77C7B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715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1. Точное определение своей целевой аудитории. </a:t>
            </a:r>
          </a:p>
        </p:txBody>
      </p:sp>
      <p:pic>
        <p:nvPicPr>
          <p:cNvPr id="3076" name="Picture 4" descr="Картинки по запросу целевая аудитория юмор">
            <a:extLst>
              <a:ext uri="{FF2B5EF4-FFF2-40B4-BE49-F238E27FC236}">
                <a16:creationId xmlns:a16="http://schemas.microsoft.com/office/drawing/2014/main" id="{93EB2C19-319E-4D2F-8177-B74C4A898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 bwMode="auto">
          <a:xfrm>
            <a:off x="5268913" y="1434306"/>
            <a:ext cx="5970587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240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368" y="108640"/>
            <a:ext cx="10515600" cy="1325563"/>
          </a:xfrm>
        </p:spPr>
        <p:txBody>
          <a:bodyPr/>
          <a:lstStyle/>
          <a:p>
            <a:r>
              <a:rPr lang="ru-RU" dirty="0"/>
              <a:t>Кто наш покупатель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5824" y="1268760"/>
            <a:ext cx="8147248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Говорим на языке аудитории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47528" y="2166000"/>
            <a:ext cx="4073624" cy="2210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Важно для </a:t>
            </a:r>
            <a:r>
              <a:rPr lang="en-US" sz="2400" b="1" dirty="0"/>
              <a:t>B2B</a:t>
            </a:r>
            <a:endParaRPr lang="ru-RU" sz="2400" b="1" dirty="0"/>
          </a:p>
          <a:p>
            <a:r>
              <a:rPr lang="ru-RU" sz="2400" dirty="0"/>
              <a:t>Выгоды</a:t>
            </a:r>
          </a:p>
          <a:p>
            <a:r>
              <a:rPr lang="ru-RU" sz="2400" dirty="0"/>
              <a:t>Гарантии</a:t>
            </a:r>
          </a:p>
          <a:p>
            <a:r>
              <a:rPr lang="ru-RU" sz="2400" dirty="0"/>
              <a:t>Сервис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89782" y="2208312"/>
            <a:ext cx="4135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Важно для </a:t>
            </a:r>
            <a:r>
              <a:rPr lang="en-US" sz="2400" b="1" dirty="0"/>
              <a:t>B2C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Цена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Презентация товара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Отзывы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Эмоция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Обслуживание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91544" y="5589240"/>
            <a:ext cx="814724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Выявляем ценности своей группы – делаем акцент на сайте</a:t>
            </a:r>
          </a:p>
        </p:txBody>
      </p:sp>
    </p:spTree>
    <p:extLst>
      <p:ext uri="{BB962C8B-B14F-4D97-AF65-F5344CB8AC3E}">
        <p14:creationId xmlns:p14="http://schemas.microsoft.com/office/powerpoint/2010/main" val="1478208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5w маркетинг">
            <a:extLst>
              <a:ext uri="{FF2B5EF4-FFF2-40B4-BE49-F238E27FC236}">
                <a16:creationId xmlns:a16="http://schemas.microsoft.com/office/drawing/2014/main" id="{83E9FAC9-10BB-4EC1-8EB4-5E1FE3C86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0900" cy="69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4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626225/v626225008/2a4c9/OTmFuwHLeIE.jpg">
            <a:extLst>
              <a:ext uri="{FF2B5EF4-FFF2-40B4-BE49-F238E27FC236}">
                <a16:creationId xmlns:a16="http://schemas.microsoft.com/office/drawing/2014/main" id="{1122EAF6-AAFB-41DC-B65E-1E93056F7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02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94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43571-6C26-432F-9779-F7CA51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FC0A9-E40F-4F46-A040-3A7539174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porsche cayenne">
            <a:extLst>
              <a:ext uri="{FF2B5EF4-FFF2-40B4-BE49-F238E27FC236}">
                <a16:creationId xmlns:a16="http://schemas.microsoft.com/office/drawing/2014/main" id="{7DA5CBF3-F605-49BE-80BB-9F01EA7E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1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1BCF2-A8B3-41E0-9DBA-D9904774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3" y="305622"/>
            <a:ext cx="5173134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Немного о себе</a:t>
            </a:r>
            <a:r>
              <a:rPr lang="en-US" b="1" dirty="0">
                <a:solidFill>
                  <a:srgbClr val="C00000"/>
                </a:solidFill>
              </a:rPr>
              <a:t>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s://pp.userapi.com/c639830/v639830400/18959/03YkGE9AVuo.jpg">
            <a:extLst>
              <a:ext uri="{FF2B5EF4-FFF2-40B4-BE49-F238E27FC236}">
                <a16:creationId xmlns:a16="http://schemas.microsoft.com/office/drawing/2014/main" id="{550B5F78-379F-4C38-ADF3-92510CB2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3" y="1631185"/>
            <a:ext cx="3848570" cy="40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57E3F1-B1AE-42AD-98E5-79DE97178CE2}"/>
              </a:ext>
            </a:extLst>
          </p:cNvPr>
          <p:cNvSpPr txBox="1"/>
          <p:nvPr/>
        </p:nvSpPr>
        <p:spPr>
          <a:xfrm>
            <a:off x="4955208" y="2108912"/>
            <a:ext cx="673722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Получил бакалавра в ХАИ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Получаю магистра в ХНЭУ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Обучаюсь маркетингу со 2го курса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Играю в мафию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Работаю в театрах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Прошел обучения и получил сертификат </a:t>
            </a:r>
            <a:br>
              <a:rPr lang="en-US" sz="2800" dirty="0"/>
            </a:br>
            <a:r>
              <a:rPr lang="en-US" sz="2800" dirty="0"/>
              <a:t>Google </a:t>
            </a:r>
            <a:r>
              <a:rPr lang="ru-RU" sz="2800" dirty="0"/>
              <a:t>и </a:t>
            </a:r>
            <a:r>
              <a:rPr lang="en-US" sz="2800" dirty="0" err="1"/>
              <a:t>Sendpulse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4185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разведчик">
            <a:extLst>
              <a:ext uri="{FF2B5EF4-FFF2-40B4-BE49-F238E27FC236}">
                <a16:creationId xmlns:a16="http://schemas.microsoft.com/office/drawing/2014/main" id="{7D6AFAFE-39FF-4A5C-8842-3F89154E9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9"/>
          <a:stretch/>
        </p:blipFill>
        <p:spPr bwMode="auto">
          <a:xfrm>
            <a:off x="-118534" y="0"/>
            <a:ext cx="12192000" cy="84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7844E-4AF4-41DA-A34F-9C7E449B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5102490"/>
            <a:ext cx="10282767" cy="2732088"/>
          </a:xfrm>
          <a:solidFill>
            <a:schemeClr val="bg1">
              <a:alpha val="53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2. Изучение конкурентов и определение своей позиции по отношению к ним</a:t>
            </a:r>
          </a:p>
        </p:txBody>
      </p:sp>
    </p:spTree>
    <p:extLst>
      <p:ext uri="{BB962C8B-B14F-4D97-AF65-F5344CB8AC3E}">
        <p14:creationId xmlns:p14="http://schemas.microsoft.com/office/powerpoint/2010/main" val="3957598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Что продаем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539" y="1536637"/>
            <a:ext cx="8147248" cy="1008112"/>
          </a:xfrm>
        </p:spPr>
        <p:txBody>
          <a:bodyPr>
            <a:noAutofit/>
          </a:bodyPr>
          <a:lstStyle/>
          <a:p>
            <a:r>
              <a:rPr lang="ru-RU" sz="2400" dirty="0"/>
              <a:t>Что для покупателя наш продукт</a:t>
            </a:r>
          </a:p>
          <a:p>
            <a:r>
              <a:rPr lang="ru-RU" sz="2400" dirty="0"/>
              <a:t>Его особенности, преимущества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4539" y="2473685"/>
            <a:ext cx="4073624" cy="2210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Товары - магазин</a:t>
            </a:r>
          </a:p>
          <a:p>
            <a:r>
              <a:rPr lang="ru-RU" sz="2400" dirty="0"/>
              <a:t>Нужно выбирать</a:t>
            </a:r>
          </a:p>
          <a:p>
            <a:r>
              <a:rPr lang="ru-RU" sz="2400" dirty="0"/>
              <a:t>Указывать преимущества</a:t>
            </a:r>
          </a:p>
          <a:p>
            <a:r>
              <a:rPr lang="ru-RU" sz="2400" dirty="0"/>
              <a:t>Качество</a:t>
            </a:r>
          </a:p>
          <a:p>
            <a:r>
              <a:rPr lang="ru-RU" sz="2400" dirty="0"/>
              <a:t>Удобство покупки у нас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003056"/>
            <a:ext cx="4135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Услуги</a:t>
            </a:r>
          </a:p>
          <a:p>
            <a:r>
              <a:rPr lang="ru-RU" sz="2400" dirty="0"/>
              <a:t>Понятна услуга</a:t>
            </a:r>
          </a:p>
          <a:p>
            <a:r>
              <a:rPr lang="ru-RU" sz="2400" dirty="0"/>
              <a:t>Понятен результат</a:t>
            </a:r>
          </a:p>
          <a:p>
            <a:r>
              <a:rPr lang="ru-RU" sz="2400" dirty="0"/>
              <a:t>Нам должны доверять</a:t>
            </a:r>
          </a:p>
        </p:txBody>
      </p:sp>
      <p:pic>
        <p:nvPicPr>
          <p:cNvPr id="8196" name="Picture 4" descr="Картинки по запросу продажа юмор">
            <a:extLst>
              <a:ext uri="{FF2B5EF4-FFF2-40B4-BE49-F238E27FC236}">
                <a16:creationId xmlns:a16="http://schemas.microsoft.com/office/drawing/2014/main" id="{41834046-9026-436E-AB20-ABF142C9A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2"/>
          <a:stretch/>
        </p:blipFill>
        <p:spPr bwMode="auto">
          <a:xfrm>
            <a:off x="5468148" y="1027906"/>
            <a:ext cx="6189313" cy="44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6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анализ рынка">
            <a:extLst>
              <a:ext uri="{FF2B5EF4-FFF2-40B4-BE49-F238E27FC236}">
                <a16:creationId xmlns:a16="http://schemas.microsoft.com/office/drawing/2014/main" id="{46D19934-0CBD-4DC7-B7BF-CE227BF2A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24323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Анализ рынка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8896" y="1888045"/>
            <a:ext cx="5480885" cy="2289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/>
              <a:t>Насыщение рынка</a:t>
            </a:r>
          </a:p>
          <a:p>
            <a:r>
              <a:rPr lang="ru-RU" sz="2800" b="1" dirty="0"/>
              <a:t>Кто наши конкуренты</a:t>
            </a:r>
          </a:p>
          <a:p>
            <a:r>
              <a:rPr lang="ru-RU" sz="2800" b="1" dirty="0"/>
              <a:t>Какой канал рекламы использовать</a:t>
            </a:r>
          </a:p>
          <a:p>
            <a:r>
              <a:rPr lang="ru-RU" sz="2800" b="1" dirty="0"/>
              <a:t>Стоит ли продвигаться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89781" y="2015054"/>
            <a:ext cx="55248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Кто наши конкуренты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Список из 5 конкурентов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Анализируем сильные и слабые стороны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Реализуем лучшее у себя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228611" y="5013507"/>
            <a:ext cx="867645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Понимаем рынок</a:t>
            </a:r>
            <a:r>
              <a:rPr lang="ru-RU" sz="2400" dirty="0"/>
              <a:t> – подстраиваемся</a:t>
            </a:r>
          </a:p>
          <a:p>
            <a:pPr marL="0" indent="0">
              <a:buNone/>
            </a:pPr>
            <a:r>
              <a:rPr lang="ru-RU" sz="2400" b="1" dirty="0"/>
              <a:t>Анализируем конкурентов</a:t>
            </a:r>
            <a:r>
              <a:rPr lang="ru-RU" sz="2400" dirty="0"/>
              <a:t> – улучшаем стратегию</a:t>
            </a:r>
          </a:p>
        </p:txBody>
      </p:sp>
    </p:spTree>
    <p:extLst>
      <p:ext uri="{BB962C8B-B14F-4D97-AF65-F5344CB8AC3E}">
        <p14:creationId xmlns:p14="http://schemas.microsoft.com/office/powerpoint/2010/main" val="10457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цель">
            <a:extLst>
              <a:ext uri="{FF2B5EF4-FFF2-40B4-BE49-F238E27FC236}">
                <a16:creationId xmlns:a16="http://schemas.microsoft.com/office/drawing/2014/main" id="{FBDFF864-9E94-4042-BA7C-97AA45BB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98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C4C60-65F8-4C32-9E32-0B1AFDCF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4910667"/>
            <a:ext cx="11514667" cy="1706881"/>
          </a:xfrm>
          <a:solidFill>
            <a:schemeClr val="accent1">
              <a:alpha val="17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3. Определение целей и методов 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для их достижения.</a:t>
            </a:r>
          </a:p>
        </p:txBody>
      </p:sp>
    </p:spTree>
    <p:extLst>
      <p:ext uri="{BB962C8B-B14F-4D97-AF65-F5344CB8AC3E}">
        <p14:creationId xmlns:p14="http://schemas.microsoft.com/office/powerpoint/2010/main" val="3922161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виды интернет маркетинга">
            <a:extLst>
              <a:ext uri="{FF2B5EF4-FFF2-40B4-BE49-F238E27FC236}">
                <a16:creationId xmlns:a16="http://schemas.microsoft.com/office/drawing/2014/main" id="{A57EF27E-3481-44A2-8744-D7FC779E7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b="4414"/>
          <a:stretch/>
        </p:blipFill>
        <p:spPr bwMode="auto">
          <a:xfrm>
            <a:off x="1244600" y="55351"/>
            <a:ext cx="10109200" cy="680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69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Маркетинг на 100%: ремикс">
            <a:extLst>
              <a:ext uri="{FF2B5EF4-FFF2-40B4-BE49-F238E27FC236}">
                <a16:creationId xmlns:a16="http://schemas.microsoft.com/office/drawing/2014/main" id="{59D0CF93-C555-4F94-A146-C0A852D9B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42" y="989013"/>
            <a:ext cx="401955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Взлом маркетинга">
            <a:extLst>
              <a:ext uri="{FF2B5EF4-FFF2-40B4-BE49-F238E27FC236}">
                <a16:creationId xmlns:a16="http://schemas.microsoft.com/office/drawing/2014/main" id="{86BDF45E-2064-4423-A069-9284ABAEE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000126"/>
            <a:ext cx="401955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1C6372F-2EDF-4042-BA2F-8DDB742BE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Экспресс-маркетинг">
            <a:extLst>
              <a:ext uri="{FF2B5EF4-FFF2-40B4-BE49-F238E27FC236}">
                <a16:creationId xmlns:a16="http://schemas.microsoft.com/office/drawing/2014/main" id="{BB395FEA-D6D2-4DF1-9CA4-A9CAA000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2" y="989013"/>
            <a:ext cx="401955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29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BC2B9-E22E-487F-ADFB-CA4F3CAB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Для связи: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4422F-ACEE-4C91-9E0F-1E927160B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ВК</a:t>
            </a:r>
            <a:r>
              <a:rPr lang="ru-RU" dirty="0"/>
              <a:t>: </a:t>
            </a:r>
            <a:r>
              <a:rPr lang="en-US" dirty="0"/>
              <a:t>vk.com/nazar_riv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ФБ</a:t>
            </a:r>
            <a:r>
              <a:rPr lang="ru-RU" dirty="0"/>
              <a:t>:</a:t>
            </a:r>
            <a:r>
              <a:rPr lang="en-US" dirty="0"/>
              <a:t> www.facebook.com/nazar.riv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Инстаграм</a:t>
            </a:r>
            <a:r>
              <a:rPr lang="ru-RU" dirty="0"/>
              <a:t>:</a:t>
            </a:r>
            <a:r>
              <a:rPr lang="en-US" dirty="0"/>
              <a:t> @</a:t>
            </a:r>
            <a:r>
              <a:rPr lang="en-US" dirty="0" err="1"/>
              <a:t>nazar_riv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Telegram</a:t>
            </a:r>
            <a:r>
              <a:rPr lang="en-US" dirty="0"/>
              <a:t>: @</a:t>
            </a:r>
            <a:r>
              <a:rPr lang="en-US" dirty="0" err="1"/>
              <a:t>nazar_riv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+38067133126</a:t>
            </a:r>
            <a:r>
              <a:rPr lang="ru-RU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+380636452241</a:t>
            </a:r>
          </a:p>
        </p:txBody>
      </p:sp>
      <p:pic>
        <p:nvPicPr>
          <p:cNvPr id="14338" name="Picture 2" descr="https://pp.userapi.com/c626523/v626523600/235ee/gnRGrNhlby4.jpg">
            <a:extLst>
              <a:ext uri="{FF2B5EF4-FFF2-40B4-BE49-F238E27FC236}">
                <a16:creationId xmlns:a16="http://schemas.microsoft.com/office/drawing/2014/main" id="{B5049170-F580-495D-80F5-D98B5F0E2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0"/>
          <a:stretch/>
        </p:blipFill>
        <p:spPr bwMode="auto">
          <a:xfrm>
            <a:off x="6951133" y="365125"/>
            <a:ext cx="4572000" cy="59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 rot="10800000">
            <a:off x="2927648" y="2818153"/>
            <a:ext cx="7740352" cy="3577542"/>
          </a:xfrm>
          <a:prstGeom prst="snip1Rect">
            <a:avLst>
              <a:gd name="adj" fmla="val 8614"/>
            </a:avLst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78" y="6464220"/>
            <a:ext cx="1696641" cy="28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27648" y="2492897"/>
            <a:ext cx="7740352" cy="45719"/>
          </a:xfrm>
          <a:prstGeom prst="rect">
            <a:avLst/>
          </a:prstGeom>
          <a:solidFill>
            <a:srgbClr val="DB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16000" y="692696"/>
            <a:ext cx="7744496" cy="15121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600" b="1" cap="all" spc="-50" dirty="0">
                <a:solidFill>
                  <a:srgbClr val="DB0021"/>
                </a:solidFill>
                <a:latin typeface="Arial Black" pitchFamily="34" charset="0"/>
              </a:rPr>
              <a:t>Сколько времени проводят люди </a:t>
            </a:r>
            <a:br>
              <a:rPr lang="ru-RU" sz="3600" b="1" cap="all" spc="-50" dirty="0">
                <a:solidFill>
                  <a:srgbClr val="DB0021"/>
                </a:solidFill>
                <a:latin typeface="Arial Black" pitchFamily="34" charset="0"/>
              </a:rPr>
            </a:br>
            <a:r>
              <a:rPr lang="ru-RU" sz="3600" b="1" cap="all" spc="-50" dirty="0">
                <a:solidFill>
                  <a:srgbClr val="DB0021"/>
                </a:solidFill>
                <a:latin typeface="Arial Black" pitchFamily="34" charset="0"/>
              </a:rPr>
              <a:t>в Интернете ежедневно</a:t>
            </a:r>
            <a:endParaRPr lang="ru-RU" sz="3600" cap="all" spc="-80" dirty="0">
              <a:solidFill>
                <a:srgbClr val="DB0021"/>
              </a:solidFill>
              <a:latin typeface="Arial Black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68008" y="6361584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Данные на январь 2015 года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23" y="2831062"/>
            <a:ext cx="1728192" cy="1728192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90" y="2831064"/>
            <a:ext cx="1728191" cy="1728191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392124" y="4669687"/>
            <a:ext cx="3358190" cy="7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dirty="0"/>
              <a:t>Мобильные </a:t>
            </a:r>
            <a:br>
              <a:rPr lang="ru-RU" sz="2400" dirty="0"/>
            </a:br>
            <a:r>
              <a:rPr lang="ru-RU" sz="2400" dirty="0"/>
              <a:t>интернет-пользователи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75700" y="4669687"/>
            <a:ext cx="3048370" cy="7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dirty="0"/>
              <a:t>Интернет-пользователи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22932" y="5461774"/>
            <a:ext cx="2553904" cy="429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4 ч. 47 мин.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12978" y="5461774"/>
            <a:ext cx="25539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3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 ч. 42 мин.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5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78" y="6464220"/>
            <a:ext cx="1696641" cy="28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27648" y="1799106"/>
            <a:ext cx="7740352" cy="45719"/>
          </a:xfrm>
          <a:prstGeom prst="rect">
            <a:avLst/>
          </a:prstGeom>
          <a:solidFill>
            <a:srgbClr val="DB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16000" y="476672"/>
            <a:ext cx="7744496" cy="15121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600" b="1" cap="all" spc="-50" dirty="0">
                <a:solidFill>
                  <a:srgbClr val="DB0021"/>
                </a:solidFill>
                <a:latin typeface="Arial Black" pitchFamily="34" charset="0"/>
              </a:rPr>
              <a:t>Покупки </a:t>
            </a:r>
            <a:br>
              <a:rPr lang="ru-RU" sz="3600" b="1" cap="all" spc="-50" dirty="0">
                <a:solidFill>
                  <a:srgbClr val="DB0021"/>
                </a:solidFill>
                <a:latin typeface="Arial Black" pitchFamily="34" charset="0"/>
              </a:rPr>
            </a:br>
            <a:r>
              <a:rPr lang="ru-RU" sz="3600" b="1" cap="all" spc="-50" dirty="0">
                <a:solidFill>
                  <a:srgbClr val="DB0021"/>
                </a:solidFill>
                <a:latin typeface="Arial Black" pitchFamily="34" charset="0"/>
              </a:rPr>
              <a:t>в Интернете</a:t>
            </a:r>
            <a:endParaRPr lang="ru-RU" sz="3600" cap="all" spc="-80" dirty="0">
              <a:solidFill>
                <a:srgbClr val="DB0021"/>
              </a:solidFill>
              <a:latin typeface="Arial Black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68008" y="6361584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Данные на январь 2015 года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56040" y="4077073"/>
            <a:ext cx="3358190" cy="7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dirty="0"/>
              <a:t>Покупают товар через Интернет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67608" y="4077073"/>
            <a:ext cx="3048370" cy="7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dirty="0"/>
              <a:t>Ищут товар через Интернет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6439" y="4860353"/>
            <a:ext cx="2130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4000" b="1" dirty="0">
                <a:solidFill>
                  <a:srgbClr val="809E14"/>
                </a:solidFill>
                <a:latin typeface="Arial Black" pitchFamily="34" charset="0"/>
              </a:rPr>
              <a:t>51%</a:t>
            </a:r>
          </a:p>
          <a:p>
            <a:pPr algn="ctr">
              <a:lnSpc>
                <a:spcPct val="75000"/>
              </a:lnSpc>
            </a:pPr>
            <a:r>
              <a:rPr lang="ru-RU" sz="2400" dirty="0"/>
              <a:t>пользователей</a:t>
            </a:r>
          </a:p>
        </p:txBody>
      </p:sp>
      <p:pic>
        <p:nvPicPr>
          <p:cNvPr id="7170" name="Picture 2" descr="D:\_DEN\_ПРОЕКТЫ\_МФПА\Университет СИНЕРГИЯ\Факультет Интернета\с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76" y="2267622"/>
            <a:ext cx="1665434" cy="16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_DEN\_ПРОЕКТЫ\_МФПА\Университет СИНЕРГИЯ\Факультет Интернета\с-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18" y="2267622"/>
            <a:ext cx="1665434" cy="16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69781" y="4860352"/>
            <a:ext cx="2130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4000" b="1" dirty="0">
                <a:solidFill>
                  <a:srgbClr val="11A19A"/>
                </a:solidFill>
                <a:latin typeface="Arial Black" pitchFamily="34" charset="0"/>
              </a:rPr>
              <a:t>38%</a:t>
            </a:r>
          </a:p>
          <a:p>
            <a:pPr algn="ctr">
              <a:lnSpc>
                <a:spcPct val="75000"/>
              </a:lnSpc>
            </a:pPr>
            <a:r>
              <a:rPr lang="ru-RU" sz="2400" dirty="0"/>
              <a:t>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370480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с одним вырезанным углом 8"/>
          <p:cNvSpPr/>
          <p:nvPr/>
        </p:nvSpPr>
        <p:spPr>
          <a:xfrm rot="10800000">
            <a:off x="2639615" y="1844824"/>
            <a:ext cx="8028384" cy="2926036"/>
          </a:xfrm>
          <a:prstGeom prst="snip1Rect">
            <a:avLst>
              <a:gd name="adj" fmla="val 8614"/>
            </a:avLst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7648" y="4725145"/>
            <a:ext cx="7740352" cy="45719"/>
          </a:xfrm>
          <a:prstGeom prst="rect">
            <a:avLst/>
          </a:prstGeom>
          <a:solidFill>
            <a:srgbClr val="DB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34866" y="1988839"/>
            <a:ext cx="7437598" cy="25492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5000"/>
              </a:lnSpc>
            </a:pPr>
            <a:r>
              <a:rPr lang="ru-RU" sz="3600" spc="-50" dirty="0">
                <a:solidFill>
                  <a:srgbClr val="DB0021"/>
                </a:solidFill>
                <a:latin typeface="Arial Black" pitchFamily="34" charset="0"/>
              </a:rPr>
              <a:t>Ежегодно оборот бизнеса </a:t>
            </a:r>
            <a:br>
              <a:rPr lang="ru-RU" sz="3600" spc="-50" dirty="0">
                <a:solidFill>
                  <a:srgbClr val="DB0021"/>
                </a:solidFill>
                <a:latin typeface="Arial Black" pitchFamily="34" charset="0"/>
              </a:rPr>
            </a:br>
            <a:r>
              <a:rPr lang="ru-RU" sz="3600" spc="-50" dirty="0">
                <a:solidFill>
                  <a:srgbClr val="DB0021"/>
                </a:solidFill>
                <a:latin typeface="Arial Black" pitchFamily="34" charset="0"/>
              </a:rPr>
              <a:t>в Интернете увеличивается </a:t>
            </a:r>
            <a:br>
              <a:rPr lang="ru-RU" sz="3600" spc="-50" dirty="0">
                <a:solidFill>
                  <a:srgbClr val="DB0021"/>
                </a:solidFill>
                <a:latin typeface="Arial Black" pitchFamily="34" charset="0"/>
              </a:rPr>
            </a:br>
            <a:r>
              <a:rPr lang="ru-RU" sz="3600" spc="-50" dirty="0">
                <a:solidFill>
                  <a:srgbClr val="DB0021"/>
                </a:solidFill>
                <a:latin typeface="Arial Black" pitchFamily="34" charset="0"/>
              </a:rPr>
              <a:t>на 200 – 300% 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240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Зарплаты интернет-маркетологов растут даже в кризис. Но в мире настоящие профессионалы интернет-продвижения — дефицит на рынке труда. </a:t>
            </a:r>
          </a:p>
        </p:txBody>
      </p:sp>
    </p:spTree>
    <p:extLst>
      <p:ext uri="{BB962C8B-B14F-4D97-AF65-F5344CB8AC3E}">
        <p14:creationId xmlns:p14="http://schemas.microsoft.com/office/powerpoint/2010/main" val="86768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2AA3EC-CBD3-42C4-9AAD-1110DD1A2F61}"/>
              </a:ext>
            </a:extLst>
          </p:cNvPr>
          <p:cNvSpPr/>
          <p:nvPr/>
        </p:nvSpPr>
        <p:spPr>
          <a:xfrm>
            <a:off x="256996" y="1262995"/>
            <a:ext cx="7740352" cy="45719"/>
          </a:xfrm>
          <a:prstGeom prst="rect">
            <a:avLst/>
          </a:prstGeom>
          <a:solidFill>
            <a:srgbClr val="DB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E1F78-201F-448B-8C02-BBADCD9713F1}"/>
              </a:ext>
            </a:extLst>
          </p:cNvPr>
          <p:cNvSpPr txBox="1"/>
          <p:nvPr/>
        </p:nvSpPr>
        <p:spPr>
          <a:xfrm>
            <a:off x="314100" y="659058"/>
            <a:ext cx="7488832" cy="1188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Что такое интернет маркетинг?</a:t>
            </a:r>
            <a:endParaRPr lang="ru-RU" sz="3600" b="1" cap="all" spc="-5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550E3-56FC-4332-BCFA-2D70CD4A4E4B}"/>
              </a:ext>
            </a:extLst>
          </p:cNvPr>
          <p:cNvSpPr txBox="1"/>
          <p:nvPr/>
        </p:nvSpPr>
        <p:spPr>
          <a:xfrm>
            <a:off x="477936" y="1464275"/>
            <a:ext cx="7161160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800" dirty="0"/>
              <a:t>Интернет-маркетинг — это действия, направленные на продвижение товаров и услуг в интернете.</a:t>
            </a:r>
          </a:p>
        </p:txBody>
      </p:sp>
      <p:pic>
        <p:nvPicPr>
          <p:cNvPr id="1030" name="Picture 6" descr="Картинки по запросу интернет маркетинг">
            <a:extLst>
              <a:ext uri="{FF2B5EF4-FFF2-40B4-BE49-F238E27FC236}">
                <a16:creationId xmlns:a16="http://schemas.microsoft.com/office/drawing/2014/main" id="{AF83BE0F-5120-48ED-AE76-7CA779DE8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 bwMode="auto">
          <a:xfrm>
            <a:off x="5600700" y="2782893"/>
            <a:ext cx="6121446" cy="35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5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397E1-6B0B-4BFE-952D-83CC4067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1010900" cy="15213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 интернет-маркетинга есть три важных преимущества, которые отличают его от классического маркетинга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EE6D2-29A2-4AFA-87C1-AA66C8F76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1935"/>
            <a:ext cx="10515600" cy="21209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Интерактивность</a:t>
            </a:r>
            <a:endParaRPr lang="en-US" sz="4000" dirty="0">
              <a:solidFill>
                <a:srgbClr val="C00000"/>
              </a:solidFill>
            </a:endParaRPr>
          </a:p>
          <a:p>
            <a:r>
              <a:rPr lang="ru-RU" sz="4000" dirty="0">
                <a:solidFill>
                  <a:srgbClr val="C00000"/>
                </a:solidFill>
              </a:rPr>
              <a:t>Таргетирование</a:t>
            </a:r>
          </a:p>
          <a:p>
            <a:r>
              <a:rPr lang="ru-RU" sz="4000" dirty="0">
                <a:solidFill>
                  <a:srgbClr val="C00000"/>
                </a:solidFill>
              </a:rPr>
              <a:t>Веб - аналитика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617DF4-0457-4493-BCE4-2553D02B2B87}"/>
              </a:ext>
            </a:extLst>
          </p:cNvPr>
          <p:cNvSpPr/>
          <p:nvPr/>
        </p:nvSpPr>
        <p:spPr>
          <a:xfrm flipV="1">
            <a:off x="838200" y="2575017"/>
            <a:ext cx="8983133" cy="45719"/>
          </a:xfrm>
          <a:prstGeom prst="rect">
            <a:avLst/>
          </a:prstGeom>
          <a:solidFill>
            <a:srgbClr val="DB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0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5C009D-AF55-4E49-882A-FB4FFBE9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5" y="266700"/>
            <a:ext cx="10850588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3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382</Words>
  <Application>Microsoft Office PowerPoint</Application>
  <PresentationFormat>Широкоэкранный</PresentationFormat>
  <Paragraphs>102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Office Theme</vt:lpstr>
      <vt:lpstr>Базовые понятия интернет маркетинга. Создание маркетинговой стратегии</vt:lpstr>
      <vt:lpstr>Презентация PowerPoint</vt:lpstr>
      <vt:lpstr>Немного о себе…</vt:lpstr>
      <vt:lpstr>Презентация PowerPoint</vt:lpstr>
      <vt:lpstr>Презентация PowerPoint</vt:lpstr>
      <vt:lpstr>Презентация PowerPoint</vt:lpstr>
      <vt:lpstr>Презентация PowerPoint</vt:lpstr>
      <vt:lpstr>У интернет-маркетинга есть три важных преимущества, которые отличают его от классического маркетинга</vt:lpstr>
      <vt:lpstr>Презентация PowerPoint</vt:lpstr>
      <vt:lpstr>Контекстная реклама (Pay Per Click)</vt:lpstr>
      <vt:lpstr>Контекстно – Медийная сеть</vt:lpstr>
      <vt:lpstr>Медийная реклама (баннерная)</vt:lpstr>
      <vt:lpstr>Ремаркетинг</vt:lpstr>
      <vt:lpstr>Поисковое продвижение (SEO)</vt:lpstr>
      <vt:lpstr>Социальные сети (SMM)</vt:lpstr>
      <vt:lpstr>SMO</vt:lpstr>
      <vt:lpstr>Email - маркетинг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Сравним виды рекламы</vt:lpstr>
      <vt:lpstr>Из каких шагов состоит стратегия?</vt:lpstr>
      <vt:lpstr>1. Точное определение своей целевой аудитории. </vt:lpstr>
      <vt:lpstr>Кто наш покупатель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2. Изучение конкурентов и определение своей позиции по отношению к ним</vt:lpstr>
      <vt:lpstr>Что продаем</vt:lpstr>
      <vt:lpstr>Анализ рынка</vt:lpstr>
      <vt:lpstr>3. Определение целей и методов  для их достижения.</vt:lpstr>
      <vt:lpstr>Презентация PowerPoint</vt:lpstr>
      <vt:lpstr>Презентация PowerPoint</vt:lpstr>
      <vt:lpstr>Для связи: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Назар</dc:creator>
  <cp:lastModifiedBy>Назар</cp:lastModifiedBy>
  <cp:revision>25</cp:revision>
  <dcterms:created xsi:type="dcterms:W3CDTF">2017-09-18T21:26:43Z</dcterms:created>
  <dcterms:modified xsi:type="dcterms:W3CDTF">2017-09-20T04:43:20Z</dcterms:modified>
</cp:coreProperties>
</file>